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68" r:id="rId2"/>
    <p:sldId id="256" r:id="rId3"/>
    <p:sldId id="257" r:id="rId4"/>
    <p:sldId id="266" r:id="rId5"/>
    <p:sldId id="258" r:id="rId6"/>
    <p:sldId id="264" r:id="rId7"/>
    <p:sldId id="259" r:id="rId8"/>
    <p:sldId id="260" r:id="rId9"/>
    <p:sldId id="261" r:id="rId10"/>
    <p:sldId id="262" r:id="rId11"/>
    <p:sldId id="263" r:id="rId12"/>
    <p:sldId id="269" r:id="rId13"/>
    <p:sldId id="267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59" autoAdjust="0"/>
    <p:restoredTop sz="94660"/>
  </p:normalViewPr>
  <p:slideViewPr>
    <p:cSldViewPr snapToGrid="0">
      <p:cViewPr varScale="1">
        <p:scale>
          <a:sx n="91" d="100"/>
          <a:sy n="91" d="100"/>
        </p:scale>
        <p:origin x="3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C9DBE-2B1E-469F-A884-24567DDBF8F6}" type="datetimeFigureOut">
              <a:rPr lang="en-US" smtClean="0"/>
              <a:t>05-Apr-20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1BA50-F85B-45FB-89A4-DEA9080EF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51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1BA50-F85B-45FB-89A4-DEA9080EF5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2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1BA50-F85B-45FB-89A4-DEA9080EF5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80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1BA50-F85B-45FB-89A4-DEA9080EF5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40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1BA50-F85B-45FB-89A4-DEA9080EF5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17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1BA50-F85B-45FB-89A4-DEA9080EF5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50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1BA50-F85B-45FB-89A4-DEA9080EF5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01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1BA50-F85B-45FB-89A4-DEA9080EF5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86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1BA50-F85B-45FB-89A4-DEA9080EF5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78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1BA50-F85B-45FB-89A4-DEA9080EF5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98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1BA50-F85B-45FB-89A4-DEA9080EF5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191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1BA50-F85B-45FB-89A4-DEA9080EF5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954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1BA50-F85B-45FB-89A4-DEA9080EF5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52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1CF5-9889-4D38-A3F8-151ECDCC251D}" type="datetimeFigureOut">
              <a:rPr lang="en-US" smtClean="0"/>
              <a:t>05-Apr-20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DE87-774A-4086-A86F-8BD29E66E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48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1CF5-9889-4D38-A3F8-151ECDCC251D}" type="datetimeFigureOut">
              <a:rPr lang="en-US" smtClean="0"/>
              <a:t>05-Apr-20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DE87-774A-4086-A86F-8BD29E66E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34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1CF5-9889-4D38-A3F8-151ECDCC251D}" type="datetimeFigureOut">
              <a:rPr lang="en-US" smtClean="0"/>
              <a:t>05-Apr-20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DE87-774A-4086-A86F-8BD29E66E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28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1CF5-9889-4D38-A3F8-151ECDCC251D}" type="datetimeFigureOut">
              <a:rPr lang="en-US" smtClean="0"/>
              <a:t>05-Apr-20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DE87-774A-4086-A86F-8BD29E66EBA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89925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1CF5-9889-4D38-A3F8-151ECDCC251D}" type="datetimeFigureOut">
              <a:rPr lang="en-US" smtClean="0"/>
              <a:t>05-Apr-20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DE87-774A-4086-A86F-8BD29E66E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03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1CF5-9889-4D38-A3F8-151ECDCC251D}" type="datetimeFigureOut">
              <a:rPr lang="en-US" smtClean="0"/>
              <a:t>05-Apr-20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DE87-774A-4086-A86F-8BD29E66E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217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1CF5-9889-4D38-A3F8-151ECDCC251D}" type="datetimeFigureOut">
              <a:rPr lang="en-US" smtClean="0"/>
              <a:t>05-Apr-20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DE87-774A-4086-A86F-8BD29E66E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7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1CF5-9889-4D38-A3F8-151ECDCC251D}" type="datetimeFigureOut">
              <a:rPr lang="en-US" smtClean="0"/>
              <a:t>05-Apr-20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DE87-774A-4086-A86F-8BD29E66E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58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1CF5-9889-4D38-A3F8-151ECDCC251D}" type="datetimeFigureOut">
              <a:rPr lang="en-US" smtClean="0"/>
              <a:t>05-Apr-20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DE87-774A-4086-A86F-8BD29E66E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0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1CF5-9889-4D38-A3F8-151ECDCC251D}" type="datetimeFigureOut">
              <a:rPr lang="en-US" smtClean="0"/>
              <a:t>05-Apr-20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DE87-774A-4086-A86F-8BD29E66E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1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1CF5-9889-4D38-A3F8-151ECDCC251D}" type="datetimeFigureOut">
              <a:rPr lang="en-US" smtClean="0"/>
              <a:t>05-Apr-20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DE87-774A-4086-A86F-8BD29E66E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29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1CF5-9889-4D38-A3F8-151ECDCC251D}" type="datetimeFigureOut">
              <a:rPr lang="en-US" smtClean="0"/>
              <a:t>05-Apr-20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DE87-774A-4086-A86F-8BD29E66E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83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1CF5-9889-4D38-A3F8-151ECDCC251D}" type="datetimeFigureOut">
              <a:rPr lang="en-US" smtClean="0"/>
              <a:t>05-Apr-20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DE87-774A-4086-A86F-8BD29E66E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49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1CF5-9889-4D38-A3F8-151ECDCC251D}" type="datetimeFigureOut">
              <a:rPr lang="en-US" smtClean="0"/>
              <a:t>05-Apr-20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DE87-774A-4086-A86F-8BD29E66E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43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1CF5-9889-4D38-A3F8-151ECDCC251D}" type="datetimeFigureOut">
              <a:rPr lang="en-US" smtClean="0"/>
              <a:t>05-Apr-20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DE87-774A-4086-A86F-8BD29E66E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8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1CF5-9889-4D38-A3F8-151ECDCC251D}" type="datetimeFigureOut">
              <a:rPr lang="en-US" smtClean="0"/>
              <a:t>05-Apr-20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DE87-774A-4086-A86F-8BD29E66E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73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1CF5-9889-4D38-A3F8-151ECDCC251D}" type="datetimeFigureOut">
              <a:rPr lang="en-US" smtClean="0"/>
              <a:t>05-Apr-20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DE87-774A-4086-A86F-8BD29E66E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89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27F1CF5-9889-4D38-A3F8-151ECDCC251D}" type="datetimeFigureOut">
              <a:rPr lang="en-US" smtClean="0"/>
              <a:t>05-Apr-20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2DE87-774A-4086-A86F-8BD29E66E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118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7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6055" y="21022"/>
            <a:ext cx="6947338" cy="683697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0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91"/>
    </mc:Choice>
    <mc:Fallback xmlns="">
      <p:transition spd="slow" advTm="17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DO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Procedimiento de purificación del Agua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DO" dirty="0"/>
              <a:t>7</a:t>
            </a:r>
            <a:r>
              <a:rPr lang="es-DO" dirty="0" smtClean="0"/>
              <a:t>- Luz Ultravioleta(UV), es la etapa final de proceso y es utilizada para esterilizar el agua. La luz ultravioleta mata las bacterias que pudieran estar presentes para garantizar un producto seguro y excelente calidad para tomar.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DO" dirty="0" smtClean="0"/>
              <a:t>8- Boquilla despachadora, esta sirve para garantizar la seguridad e higiene del llenado y despacho de agua purificada.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4595813"/>
            <a:ext cx="4800600" cy="1581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7182" y="3605375"/>
            <a:ext cx="1791521" cy="257158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8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130"/>
    </mc:Choice>
    <mc:Fallback xmlns="">
      <p:transition spd="slow" advTm="102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DO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Procedimiento de purificación del Agua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DO" dirty="0" smtClean="0"/>
              <a:t>9- Se ha completado el proceso de embotellado, Agua deliciosa y refrescante.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8041" y="3310759"/>
            <a:ext cx="4772025" cy="25908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6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96"/>
    </mc:Choice>
    <mc:Fallback xmlns="">
      <p:transition spd="slow" advTm="66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26978" y="383481"/>
            <a:ext cx="6442841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DO" sz="4000" dirty="0">
                <a:latin typeface="Adobe Arabic" panose="02040503050201020203" pitchFamily="18" charset="-78"/>
                <a:cs typeface="Adobe Arabic" panose="02040503050201020203" pitchFamily="18" charset="-78"/>
              </a:rPr>
              <a:t>Conclusión</a:t>
            </a:r>
            <a:r>
              <a:rPr lang="es-DO" dirty="0">
                <a:latin typeface="Adobe Arabic" panose="02040503050201020203" pitchFamily="18" charset="-78"/>
                <a:cs typeface="Adobe Arabic" panose="02040503050201020203" pitchFamily="18" charset="-78"/>
              </a:rPr>
              <a:t> </a:t>
            </a:r>
          </a:p>
          <a:p>
            <a:r>
              <a:rPr lang="es-DO" sz="2000" dirty="0">
                <a:latin typeface="+mj-lt"/>
                <a:cs typeface="Adobe Arabic" panose="02040503050201020203" pitchFamily="18" charset="-78"/>
              </a:rPr>
              <a:t>El proyecto demuestra que la creación  de la empresa es rentable , </a:t>
            </a:r>
            <a:r>
              <a:rPr lang="es-DO" sz="2000" dirty="0" smtClean="0">
                <a:latin typeface="+mj-lt"/>
                <a:cs typeface="Adobe Arabic" panose="02040503050201020203" pitchFamily="18" charset="-78"/>
              </a:rPr>
              <a:t>según </a:t>
            </a:r>
            <a:r>
              <a:rPr lang="es-DO" sz="2000" dirty="0">
                <a:latin typeface="+mj-lt"/>
                <a:cs typeface="Adobe Arabic" panose="02040503050201020203" pitchFamily="18" charset="-78"/>
              </a:rPr>
              <a:t>el análisis de las encuestas  el 85% consume agua purificada el cual es un liquido vital  y dejara utilidades aproximadamente de Q.8,683.00 de forma anual.</a:t>
            </a:r>
          </a:p>
          <a:p>
            <a:endParaRPr lang="es-DO" sz="2000" dirty="0">
              <a:latin typeface="+mj-lt"/>
              <a:cs typeface="Adobe Arabic" panose="02040503050201020203" pitchFamily="18" charset="-78"/>
            </a:endParaRPr>
          </a:p>
          <a:p>
            <a:r>
              <a:rPr lang="es-DO" sz="2000" dirty="0">
                <a:latin typeface="+mj-lt"/>
                <a:cs typeface="Adobe Arabic" panose="02040503050201020203" pitchFamily="18" charset="-78"/>
              </a:rPr>
              <a:t>El proyecto a nivel de factibilidad es financieramente rentable  y ambientalmente seguro. ya que la empresa tiene la capacidad para poder generar los beneficios suficientes en relación con sus ventas ,activos o recursos propios ,para ser considerada rentable.</a:t>
            </a:r>
          </a:p>
          <a:p>
            <a:endParaRPr lang="es-DO" sz="2000" dirty="0">
              <a:latin typeface="+mj-lt"/>
              <a:cs typeface="Adobe Arabic" panose="02040503050201020203" pitchFamily="18" charset="-78"/>
            </a:endParaRPr>
          </a:p>
          <a:p>
            <a:r>
              <a:rPr lang="es-DO" sz="2000" dirty="0">
                <a:latin typeface="+mj-lt"/>
                <a:cs typeface="Adobe Arabic" panose="02040503050201020203" pitchFamily="18" charset="-78"/>
              </a:rPr>
              <a:t>Y para finalizar todos los que colaboran en esta compañía están sujetos a llevar todas las normas correspondientes para así seguir teniendo un mayor éxito para poder encaminarnos mas a la mejora </a:t>
            </a:r>
            <a:r>
              <a:rPr lang="es-DO" sz="2000" dirty="0" smtClean="0">
                <a:latin typeface="+mj-lt"/>
                <a:cs typeface="Adobe Arabic" panose="02040503050201020203" pitchFamily="18" charset="-78"/>
              </a:rPr>
              <a:t>continua.</a:t>
            </a:r>
            <a:endParaRPr lang="es-DO" dirty="0">
              <a:latin typeface="+mj-lt"/>
              <a:cs typeface="Adobe Arabic" panose="02040503050201020203" pitchFamily="18" charset="-78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9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234"/>
    </mc:Choice>
    <mc:Fallback xmlns="">
      <p:transition spd="slow" advTm="137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227" y="1324304"/>
            <a:ext cx="8692055" cy="464557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3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310"/>
    </mc:Choice>
    <mc:Fallback xmlns="">
      <p:transition spd="slow" advTm="82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421" y="2869324"/>
            <a:ext cx="9404723" cy="1558959"/>
          </a:xfrm>
        </p:spPr>
        <p:txBody>
          <a:bodyPr/>
          <a:lstStyle/>
          <a:p>
            <a:pPr algn="ctr"/>
            <a:r>
              <a:rPr lang="es-DO" sz="8000" dirty="0" smtClean="0"/>
              <a:t>Gracias!</a:t>
            </a:r>
            <a:endParaRPr lang="en-US" sz="80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85"/>
    </mc:Choice>
    <mc:Fallback xmlns="">
      <p:transition spd="slow" advTm="5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051034" y="1395631"/>
            <a:ext cx="10142483" cy="4500672"/>
          </a:xfrm>
        </p:spPr>
        <p:txBody>
          <a:bodyPr>
            <a:noAutofit/>
          </a:bodyPr>
          <a:lstStyle/>
          <a:p>
            <a:pPr algn="ctr"/>
            <a:r>
              <a:rPr lang="es-DO" sz="1600" dirty="0" smtClean="0"/>
              <a:t> </a:t>
            </a:r>
            <a:br>
              <a:rPr lang="es-DO" sz="1600" dirty="0" smtClean="0"/>
            </a:br>
            <a:r>
              <a:rPr lang="es-DO" sz="1600" dirty="0" smtClean="0"/>
              <a:t/>
            </a:r>
            <a:br>
              <a:rPr lang="es-DO" sz="1600" dirty="0" smtClean="0"/>
            </a:br>
            <a:r>
              <a:rPr lang="es-DO" sz="1600" dirty="0" smtClean="0"/>
              <a:t/>
            </a:r>
            <a:br>
              <a:rPr lang="es-DO" sz="1600" dirty="0" smtClean="0"/>
            </a:br>
            <a:r>
              <a:rPr lang="es-DO" sz="1600" dirty="0"/>
              <a:t/>
            </a:r>
            <a:br>
              <a:rPr lang="es-DO" sz="1600" dirty="0"/>
            </a:br>
            <a:r>
              <a:rPr lang="es-DO" sz="1600" dirty="0" smtClean="0"/>
              <a:t/>
            </a:r>
            <a:br>
              <a:rPr lang="es-DO" sz="1600" dirty="0" smtClean="0"/>
            </a:br>
            <a:r>
              <a:rPr lang="es-DO" sz="1600" dirty="0"/>
              <a:t/>
            </a:r>
            <a:br>
              <a:rPr lang="es-DO" sz="1600" dirty="0"/>
            </a:br>
            <a:r>
              <a:rPr lang="es-DO" sz="1600" dirty="0" smtClean="0"/>
              <a:t/>
            </a:r>
            <a:br>
              <a:rPr lang="es-DO" sz="1600" dirty="0" smtClean="0"/>
            </a:br>
            <a:r>
              <a:rPr lang="es-DO" sz="1600" dirty="0"/>
              <a:t/>
            </a:r>
            <a:br>
              <a:rPr lang="es-DO" sz="1600" dirty="0"/>
            </a:br>
            <a:r>
              <a:rPr lang="es-DO" sz="1800" b="1" dirty="0" smtClean="0"/>
              <a:t/>
            </a:r>
            <a:br>
              <a:rPr lang="es-DO" sz="1800" b="1" dirty="0" smtClean="0"/>
            </a:br>
            <a:r>
              <a:rPr lang="es-DO" sz="1800" b="1" dirty="0" smtClean="0"/>
              <a:t>Introducción</a:t>
            </a:r>
            <a:r>
              <a:rPr lang="es-DO" sz="1600" dirty="0" smtClean="0"/>
              <a:t/>
            </a:r>
            <a:br>
              <a:rPr lang="es-DO" sz="1600" dirty="0" smtClean="0"/>
            </a:br>
            <a:r>
              <a:rPr lang="es-DO" sz="1600" dirty="0" smtClean="0"/>
              <a:t>Purificadora el Manantial abrió sus puertas al mercado el 18 de marzo de 2020. Surge de la sociedad de tres estudiantes, </a:t>
            </a:r>
            <a:r>
              <a:rPr lang="es-DO" sz="1600" b="1" dirty="0" smtClean="0"/>
              <a:t>Juan Luis Isabel, Lissette Méndez y Caonabo M. Alcántara </a:t>
            </a:r>
            <a:r>
              <a:rPr lang="es-DO" sz="1600" dirty="0" smtClean="0"/>
              <a:t>con la finalidad de satisfacer la necesidad de la comunidad llevando agua de la mejor calidad a los hogares y contribuyendo a la sociedad y cuidado del medio ambiente, esta empresa empezó como una micro empresa y gracias al apoyo de los consumidores fuimos creciendo hasta tener una empresa Macro, la cual nos llevó a una expansión de nuestro negocio en las variedades de productos como: Fabricación y venta de hielo, agua embotellada de 1Lt y 1.5Lt, servicio de agua a domicilio y los botellones de 5gl que es nuestro principal producto, con la calidad y un costo asequible para el consumidor, logrando ventas satisfactorias a través de nuestra Higiene y buen servicio al cliente.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459" y="5994314"/>
            <a:ext cx="1219631" cy="11387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6061" y="600896"/>
            <a:ext cx="5267325" cy="25241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3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2290"/>
    </mc:Choice>
    <mc:Fallback xmlns="">
      <p:transition advTm="72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71450" y="1057329"/>
            <a:ext cx="896532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DO" dirty="0" smtClean="0"/>
          </a:p>
          <a:p>
            <a:pPr algn="ctr"/>
            <a:r>
              <a:rPr lang="es-DO" b="1" dirty="0" smtClean="0"/>
              <a:t>Misión</a:t>
            </a:r>
          </a:p>
          <a:p>
            <a:r>
              <a:rPr lang="es-DO" dirty="0" smtClean="0"/>
              <a:t>Proveer productos y servicios que cumplan o excedan las necesidades y expectativas de nuestros clientes.</a:t>
            </a:r>
          </a:p>
          <a:p>
            <a:pPr algn="ctr"/>
            <a:r>
              <a:rPr lang="es-DO" b="1" dirty="0" smtClean="0"/>
              <a:t>Visión</a:t>
            </a:r>
          </a:p>
          <a:p>
            <a:r>
              <a:rPr lang="es-DO" dirty="0" smtClean="0"/>
              <a:t>Ser una empresa en líder en las comunidades brindando un servicio eficiente manteniendo los estándares y rentabilidad para nuestros consumidores.</a:t>
            </a:r>
          </a:p>
          <a:p>
            <a:endParaRPr lang="es-DO" dirty="0" smtClean="0"/>
          </a:p>
          <a:p>
            <a:pPr algn="ctr"/>
            <a:r>
              <a:rPr lang="es-DO" b="1" dirty="0" smtClean="0"/>
              <a:t>Valores</a:t>
            </a:r>
          </a:p>
          <a:p>
            <a:r>
              <a:rPr lang="es-DO" dirty="0" smtClean="0"/>
              <a:t>•Calidad Cumplimos con los estándares de calidad exigidos por las normativas de ISO 9001.</a:t>
            </a:r>
          </a:p>
          <a:p>
            <a:endParaRPr lang="es-DO" dirty="0" smtClean="0"/>
          </a:p>
          <a:p>
            <a:r>
              <a:rPr lang="es-DO" dirty="0" smtClean="0"/>
              <a:t>•Seguridad nos comprometemos a crear un ambiente laborar seguro para que nuestros empleados puedan operar de una manera eficiente y segura. </a:t>
            </a:r>
          </a:p>
          <a:p>
            <a:endParaRPr lang="es-DO" dirty="0" smtClean="0"/>
          </a:p>
          <a:p>
            <a:r>
              <a:rPr lang="es-DO" dirty="0" smtClean="0"/>
              <a:t>•Compromiso es brindarles productos y servicios de calidad para seguir llegando a sus hogares satisfaciendo las necesidades del consumidor.</a:t>
            </a:r>
            <a:endParaRPr lang="es-D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4459" y="5970036"/>
            <a:ext cx="1219306" cy="114005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3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91"/>
    </mc:Choice>
    <mc:Fallback xmlns="">
      <p:transition spd="slow" advTm="25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50883" y="1479782"/>
            <a:ext cx="993227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DO" b="1" dirty="0" smtClean="0"/>
              <a:t>Políticas Empresarial</a:t>
            </a:r>
          </a:p>
          <a:p>
            <a:r>
              <a:rPr lang="es-DO" dirty="0" smtClean="0"/>
              <a:t>Estamos comprometidos a hacer negocios bien, lo que incluye: Estándares éticos para nuestra gente, administración ambiental de nuestras instalaciones, trato justo, salud y seguridad de los empleados y apoyo local de las comunidades en las que vivimos y trabajamos.</a:t>
            </a:r>
          </a:p>
          <a:p>
            <a:endParaRPr lang="es-DO" dirty="0"/>
          </a:p>
          <a:p>
            <a:endParaRPr lang="es-DO" dirty="0" smtClean="0"/>
          </a:p>
          <a:p>
            <a:pPr algn="ctr"/>
            <a:r>
              <a:rPr lang="es-DO" b="1" dirty="0" smtClean="0"/>
              <a:t>Política de Calidad</a:t>
            </a:r>
          </a:p>
          <a:p>
            <a:r>
              <a:rPr lang="es-DO" dirty="0" smtClean="0"/>
              <a:t>Es política de la empresa  brindar un producto de primera necesita al cliente que satisfagan sus necesidades y cumplan con las  expectativas  para elevar el valor percibido, el cual estará sustentado  elementos tangibles( infraestructura), fiabilidad, capacidad de respuesta seguridad y empatía, mediante la implementación de un sistema de gestión de calidad en el servicio, que promueva la mejora continua de nuestro proceso.</a:t>
            </a:r>
          </a:p>
          <a:p>
            <a:pPr algn="ctr"/>
            <a:endParaRPr lang="es-DO" b="1" dirty="0" smtClean="0"/>
          </a:p>
          <a:p>
            <a:pPr algn="ctr"/>
            <a:endParaRPr lang="es-DO" b="1" dirty="0"/>
          </a:p>
          <a:p>
            <a:endParaRPr lang="es-DO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7368" y="5833401"/>
            <a:ext cx="1219306" cy="114005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7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100"/>
    </mc:Choice>
    <mc:Fallback xmlns="">
      <p:transition spd="slow" advTm="57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45021" y="612845"/>
            <a:ext cx="911246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DO" dirty="0" smtClean="0"/>
          </a:p>
          <a:p>
            <a:pPr algn="ctr"/>
            <a:r>
              <a:rPr lang="es-DO" b="1" dirty="0" smtClean="0"/>
              <a:t>Código de Ética</a:t>
            </a:r>
          </a:p>
          <a:p>
            <a:r>
              <a:rPr lang="es-DO" dirty="0" smtClean="0"/>
              <a:t>•</a:t>
            </a:r>
            <a:r>
              <a:rPr lang="es-DO" b="1" dirty="0" smtClean="0"/>
              <a:t>Nuestros clientes </a:t>
            </a:r>
            <a:r>
              <a:rPr lang="es-DO" dirty="0" smtClean="0"/>
              <a:t>garantizar nuestros valores ante el desarrollo de la empresa y fomentar la trasparencia para garantizar una gama de alto servicios.</a:t>
            </a:r>
          </a:p>
          <a:p>
            <a:endParaRPr lang="es-DO" dirty="0" smtClean="0"/>
          </a:p>
          <a:p>
            <a:r>
              <a:rPr lang="es-DO" dirty="0" smtClean="0"/>
              <a:t>•</a:t>
            </a:r>
            <a:r>
              <a:rPr lang="es-DO" b="1" dirty="0" smtClean="0"/>
              <a:t>Nuestros Proveedores </a:t>
            </a:r>
            <a:r>
              <a:rPr lang="es-DO" dirty="0" smtClean="0"/>
              <a:t>llevar una relación de negocios con una comunicación clara, con respecto y honestidad para evitar conflictos de intereses y ser trasparentes con nuestra competencia.</a:t>
            </a:r>
          </a:p>
          <a:p>
            <a:endParaRPr lang="es-DO" dirty="0" smtClean="0"/>
          </a:p>
          <a:p>
            <a:r>
              <a:rPr lang="es-DO" dirty="0" smtClean="0"/>
              <a:t>•</a:t>
            </a:r>
            <a:r>
              <a:rPr lang="es-DO" b="1" dirty="0" smtClean="0"/>
              <a:t>La Competencia </a:t>
            </a:r>
            <a:r>
              <a:rPr lang="es-DO" dirty="0" smtClean="0"/>
              <a:t>es un mercado difícil de competir, pero con una honestidad y respeto hacia los demás, realizamos nuestras operaciones y publicidad sin hacer uso del plagio o campañas de nuestros competidores.</a:t>
            </a:r>
          </a:p>
          <a:p>
            <a:endParaRPr lang="es-DO" dirty="0" smtClean="0"/>
          </a:p>
          <a:p>
            <a:r>
              <a:rPr lang="es-DO" dirty="0" smtClean="0"/>
              <a:t>•</a:t>
            </a:r>
            <a:r>
              <a:rPr lang="es-DO" b="1" dirty="0" smtClean="0"/>
              <a:t>Relación con el Gobierno </a:t>
            </a:r>
            <a:r>
              <a:rPr lang="es-DO" dirty="0" smtClean="0"/>
              <a:t>nos apegamos a leyes gubernamentales sin hacer ningún tipo de campañas políticas.</a:t>
            </a:r>
          </a:p>
          <a:p>
            <a:endParaRPr lang="es-DO" dirty="0" smtClean="0"/>
          </a:p>
          <a:p>
            <a:r>
              <a:rPr lang="es-DO" dirty="0" smtClean="0"/>
              <a:t>•</a:t>
            </a:r>
            <a:r>
              <a:rPr lang="es-DO" b="1" dirty="0" smtClean="0"/>
              <a:t>La Comunidad </a:t>
            </a:r>
            <a:r>
              <a:rPr lang="es-DO" dirty="0" smtClean="0"/>
              <a:t>contribuimos con la comunidad a través de jornadas de reforestación, limpieza y ayuda social, además hemos instalado un autoabastecimiento de agua gratuita para el uso de aseo y limpieza del hogar.                                                         </a:t>
            </a:r>
          </a:p>
          <a:p>
            <a:r>
              <a:rPr lang="es-DO" dirty="0" smtClean="0"/>
              <a:t> </a:t>
            </a:r>
            <a:endParaRPr lang="es-D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120" y="5959526"/>
            <a:ext cx="1219306" cy="114005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1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270"/>
    </mc:Choice>
    <mc:Fallback xmlns="">
      <p:transition spd="slow" advTm="102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DO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Diagrama de Proceso de purificación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20110" y="1460938"/>
            <a:ext cx="10733690" cy="527619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4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20"/>
    </mc:Choice>
    <mc:Fallback xmlns="">
      <p:transition spd="slow" advTm="76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DO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Procedimiento de purificación del Agua</a:t>
            </a:r>
            <a:endParaRPr 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DO" dirty="0" smtClean="0"/>
              <a:t>1- Filtro de Sedimento de 30 Micras, Remueve partículas de Arena y oxido que están suspendidas en el Agua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DO" dirty="0" smtClean="0"/>
              <a:t>2- Filtro de sedimento de 5 Micras, remueve partículas todavía mas pequeñas que no fueron removidas con el filtro de 30micras.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925" y="3699641"/>
            <a:ext cx="1729937" cy="2612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9090" y="3699640"/>
            <a:ext cx="1345324" cy="270507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3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10"/>
    </mc:Choice>
    <mc:Fallback xmlns="">
      <p:transition spd="slow" advTm="27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DO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Procedimiento de purificación del Agua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DO" dirty="0" smtClean="0"/>
              <a:t>3- Filtro de Carbón, diseñado para remover el cloro, pesticida, herbicidas y químicos industriales que estén en el agua.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DO" dirty="0" smtClean="0"/>
              <a:t>4-Osmosis Inversa, es una membrana semipermeable que esta diseñada para remover  hasta el 98% de los solidos disueltos en el Agua.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530" y="3489434"/>
            <a:ext cx="1431049" cy="28224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7130" y="3757667"/>
            <a:ext cx="3030592" cy="22860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1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79"/>
    </mc:Choice>
    <mc:Fallback xmlns="">
      <p:transition spd="slow" advTm="31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DO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Procedimiento de purificación del Agua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DO" dirty="0" smtClean="0"/>
              <a:t>5- Tanque de Almacenamiento, luego que el agua pasa por el proceso de osmosis inversa pasa a este tanque ya purificada y este tanque se encuentra herméticamente sellado.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DO" dirty="0" smtClean="0"/>
              <a:t>6- Filtro de Carbón, este filtro sirve para mejorar el sabor del agua.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411" y="4225158"/>
            <a:ext cx="2061178" cy="23963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6377" y="3647090"/>
            <a:ext cx="1337113" cy="252987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7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79"/>
    </mc:Choice>
    <mc:Fallback xmlns="">
      <p:transition spd="slow" advTm="49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795</TotalTime>
  <Words>737</Words>
  <Application>Microsoft Office PowerPoint</Application>
  <PresentationFormat>Widescreen</PresentationFormat>
  <Paragraphs>66</Paragraphs>
  <Slides>14</Slides>
  <Notes>12</Notes>
  <HiddenSlides>0</HiddenSlides>
  <MMClips>14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Adobe Arabic</vt:lpstr>
      <vt:lpstr>Arial</vt:lpstr>
      <vt:lpstr>Calibri</vt:lpstr>
      <vt:lpstr>Century Gothic</vt:lpstr>
      <vt:lpstr>Wingdings 3</vt:lpstr>
      <vt:lpstr>Ion</vt:lpstr>
      <vt:lpstr>PowerPoint Presentation</vt:lpstr>
      <vt:lpstr>          Introducción Purificadora el Manantial abrió sus puertas al mercado el 18 de marzo de 2020. Surge de la sociedad de tres estudiantes, Juan Luis Isabel, Lissette Méndez y Caonabo M. Alcántara con la finalidad de satisfacer la necesidad de la comunidad llevando agua de la mejor calidad a los hogares y contribuyendo a la sociedad y cuidado del medio ambiente, esta empresa empezó como una micro empresa y gracias al apoyo de los consumidores fuimos creciendo hasta tener una empresa Macro, la cual nos llevó a una expansión de nuestro negocio en las variedades de productos como: Fabricación y venta de hielo, agua embotellada de 1Lt y 1.5Lt, servicio de agua a domicilio y los botellones de 5gl que es nuestro principal producto, con la calidad y un costo asequible para el consumidor, logrando ventas satisfactorias a través de nuestra Higiene y buen servicio al cliente.</vt:lpstr>
      <vt:lpstr>PowerPoint Presentation</vt:lpstr>
      <vt:lpstr>PowerPoint Presentation</vt:lpstr>
      <vt:lpstr>PowerPoint Presentation</vt:lpstr>
      <vt:lpstr>Diagrama de Proceso de purificación</vt:lpstr>
      <vt:lpstr>Procedimiento de purificación del Agua</vt:lpstr>
      <vt:lpstr>Procedimiento de purificación del Agua</vt:lpstr>
      <vt:lpstr>Procedimiento de purificación del Agua</vt:lpstr>
      <vt:lpstr>Procedimiento de purificación del Agua</vt:lpstr>
      <vt:lpstr>Procedimiento de purificación del Agua</vt:lpstr>
      <vt:lpstr>PowerPoint Presentation</vt:lpstr>
      <vt:lpstr>PowerPoint Presentation</vt:lpstr>
      <vt:lpstr>Gracias!</vt:lpstr>
    </vt:vector>
  </TitlesOfParts>
  <Company>Alvin Independent School District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Purificadora y Embotelladora el Manantial    Agua tan pura como su Origen</dc:title>
  <dc:creator>Administrator</dc:creator>
  <cp:lastModifiedBy>Administrator</cp:lastModifiedBy>
  <cp:revision>32</cp:revision>
  <dcterms:created xsi:type="dcterms:W3CDTF">2020-03-31T12:42:30Z</dcterms:created>
  <dcterms:modified xsi:type="dcterms:W3CDTF">2020-04-05T21:06:26Z</dcterms:modified>
</cp:coreProperties>
</file>